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2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f1d87c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数列的单调性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61714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数列的周期性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66ccd1031?vop=1&amp;pid=3f1d87c27&amp;color=0,0,0&amp;bbb=1&amp;hb=1">
                <a:extLst>
                  <a:ext uri="{FF2B5EF4-FFF2-40B4-BE49-F238E27FC236}">
                    <a16:creationId xmlns:a16="http://schemas.microsoft.com/office/drawing/2014/main" id="{4BDCA9E0-1ADC-70DB-84D2-EEA8FBA1C2E3}"/>
                  </a:ext>
                </a:extLst>
              </p:cNvPr>
              <p:cNvSpPr/>
              <p:nvPr/>
            </p:nvSpPr>
            <p:spPr>
              <a:xfrm>
                <a:off x="832104" y="1518412"/>
                <a:ext cx="10533888" cy="444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一定有最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大项，故B正确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项C，当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为递减数列，故C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项D，因为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时等号成立，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时，由选项B知数列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一定有最大项,且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6_AS.16_1#66ccd1031?vop=1&amp;pid=3f1d87c27&amp;color=0,0,0&amp;bbb=1&amp;hb=1">
                <a:extLst>
                  <a:ext uri="{FF2B5EF4-FFF2-40B4-BE49-F238E27FC236}">
                    <a16:creationId xmlns:a16="http://schemas.microsoft.com/office/drawing/2014/main" id="{4BDCA9E0-1ADC-70DB-84D2-EEA8FBA1C2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8412"/>
                <a:ext cx="10533888" cy="4445000"/>
              </a:xfrm>
              <a:prstGeom prst="rect">
                <a:avLst/>
              </a:prstGeom>
              <a:blipFill>
                <a:blip r:embed="rId2"/>
                <a:stretch>
                  <a:fillRect l="-1389" r="-810" b="-2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166109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66ccd1031?vop=1&amp;pid=3f1d87c27&amp;color=0,0,0&amp;bbb=1&amp;hb=1">
                <a:extLst>
                  <a:ext uri="{FF2B5EF4-FFF2-40B4-BE49-F238E27FC236}">
                    <a16:creationId xmlns:a16="http://schemas.microsoft.com/office/drawing/2014/main" id="{EEE278D2-1231-B87B-5C28-D728E9FE9E92}"/>
                  </a:ext>
                </a:extLst>
              </p:cNvPr>
              <p:cNvSpPr/>
              <p:nvPr/>
            </p:nvSpPr>
            <p:spPr>
              <a:xfrm>
                <a:off x="832104" y="1480833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选项B知，当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综上，数列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必有两项相等的最大项，故D正确.故选BCD.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6_1#66ccd1031?vop=1&amp;pid=3f1d87c27&amp;color=0,0,0&amp;bbb=1&amp;hb=1">
                <a:extLst>
                  <a:ext uri="{FF2B5EF4-FFF2-40B4-BE49-F238E27FC236}">
                    <a16:creationId xmlns:a16="http://schemas.microsoft.com/office/drawing/2014/main" id="{EEE278D2-1231-B87B-5C28-D728E9FE9E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0833"/>
                <a:ext cx="10533888" cy="1217930"/>
              </a:xfrm>
              <a:prstGeom prst="rect">
                <a:avLst/>
              </a:prstGeom>
              <a:blipFill>
                <a:blip r:embed="rId2"/>
                <a:stretch>
                  <a:fillRect l="-1389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06881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7_1#9e5d4772f?vop=1&amp;pid=261714e14&amp;color=0,0,0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17_1#9e5d4772f?vop=1&amp;pid=261714e1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9e5d4772f.bracket?vop=1&amp;pid=261714e14&amp;color=0,0,0&amp;vpa=5"/>
          <p:cNvSpPr/>
          <p:nvPr/>
        </p:nvSpPr>
        <p:spPr>
          <a:xfrm>
            <a:off x="7083583" y="175958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7_2#9e5d4772f.choices?vop=1&amp;pid=261714e14&amp;color=0,0,0&amp;bbb=1"/>
              <p:cNvSpPr/>
              <p:nvPr/>
            </p:nvSpPr>
            <p:spPr>
              <a:xfrm>
                <a:off x="832104" y="2095499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0622" algn="l"/>
                    <a:tab pos="5355844" algn="l"/>
                    <a:tab pos="79956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7_2#9e5d4772f.choices?vop=1&amp;pid=261714e1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499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9_1#9e5d4772f?vop=1&amp;pid=261714e14&amp;color=0,0,0&amp;bbb=1&amp;hb=1"/>
              <p:cNvSpPr/>
              <p:nvPr/>
            </p:nvSpPr>
            <p:spPr>
              <a:xfrm>
                <a:off x="832104" y="2632201"/>
                <a:ext cx="10533888" cy="82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为周期为2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的数列，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=1+3=4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19_1#9e5d4772f?vop=1&amp;pid=261714e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2201"/>
                <a:ext cx="10533888" cy="824230"/>
              </a:xfrm>
              <a:prstGeom prst="rect">
                <a:avLst/>
              </a:prstGeom>
              <a:blipFill>
                <a:blip r:embed="rId5"/>
                <a:stretch>
                  <a:fillRect l="-1389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20_1#9e5d4772f?vop=1&amp;pid=261714e14&amp;color=0,0,0&amp;bt=1&amp;bbb=1&amp;hb=1"/>
              <p:cNvSpPr/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为周期为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=1+3=4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20_1#9e5d4772f?vop=1&amp;pid=261714e1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1_1#5124f3e41?vop=1&amp;pid=261714e14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21_1#5124f3e41?vop=1&amp;pid=261714e1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5124f3e41.bracket?vop=1&amp;pid=261714e14&amp;color=0,0,0&amp;vpa=6"/>
          <p:cNvSpPr/>
          <p:nvPr/>
        </p:nvSpPr>
        <p:spPr>
          <a:xfrm>
            <a:off x="884031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1_2#5124f3e41.choices?vop=1&amp;pid=261714e14&amp;color=0,0,0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1_2#5124f3e41.choices?vop=1&amp;pid=261714e1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3_1#5124f3e41?vop=1&amp;pid=261714e14&amp;color=0,0,0&amp;bbb=1&amp;hb=1"/>
              <p:cNvSpPr/>
              <p:nvPr/>
            </p:nvSpPr>
            <p:spPr>
              <a:xfrm>
                <a:off x="832104" y="229108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期为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6的数列，故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3_1#5124f3e41?vop=1&amp;pid=261714e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r="-144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24_1#5124f3e41?vop=1&amp;pid=261714e14&amp;color=0,0,0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是周期为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24_1#5124f3e41?vop=1&amp;pid=261714e1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10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5_1#ae2e51084?vop=1&amp;pid=261714e14&amp;color=0,0,0&amp;bt=1&amp;bbb=1"/>
              <p:cNvSpPr/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25_1#ae2e51084?vop=1&amp;pid=261714e1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6_1#ae2e51084.blank?vop=1&amp;pid=261714e14&amp;color=0,0,0&amp;vpa=7&amp;bbb=1&amp;rh=30.5"/>
              <p:cNvSpPr/>
              <p:nvPr/>
            </p:nvSpPr>
            <p:spPr>
              <a:xfrm>
                <a:off x="6929819" y="1514601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6_1#ae2e51084.blank?vop=1&amp;pid=261714e14&amp;color=0,0,0&amp;vpa=7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819" y="1514601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7_1#ae2e51084?vop=1&amp;pid=261714e14&amp;color=0,0,0&amp;bbb=1"/>
              <p:cNvSpPr/>
              <p:nvPr/>
            </p:nvSpPr>
            <p:spPr>
              <a:xfrm>
                <a:off x="832104" y="2019553"/>
                <a:ext cx="10533888" cy="29289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是以4为周期的数列.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=246(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27_1#ae2e51084?vop=1&amp;pid=261714e1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553"/>
                <a:ext cx="10533888" cy="2928938"/>
              </a:xfrm>
              <a:prstGeom prst="rect">
                <a:avLst/>
              </a:prstGeom>
              <a:blipFill>
                <a:blip r:embed="rId5"/>
                <a:stretch>
                  <a:fillRect l="-1389" b="-2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8_1#022c381a9?vop=1&amp;pid=261714e14&amp;color=0,0,0&amp;bt=1&amp;bbb=1&amp;hb=1"/>
              <p:cNvSpPr/>
              <p:nvPr/>
            </p:nvSpPr>
            <p:spPr>
              <a:xfrm>
                <a:off x="832104" y="1508760"/>
                <a:ext cx="10533888" cy="290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任取一个正整数，若是奇数，就将该数乘3再加上1；若是偶数，就将该数除以2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.反复进行上述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两种运算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，经过有限次步骤后，必进入循环圈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1→4→2→1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.这就是数学史上著名的“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冰雹猜想”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又称“角谷猜想”等）.如取正整数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，根据上述运算法则得出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6→3→10→5→16→8→4→2→1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，共需经过8个步骤变成1（简称为8步“雹程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”）.现给出冰雹猜</a:t>
                </a:r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想的递推关系如下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，则此数列前2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025项的和为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28_1#022c381a9?vop=1&amp;pid=261714e1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03855"/>
              </a:xfrm>
              <a:prstGeom prst="rect">
                <a:avLst/>
              </a:prstGeom>
              <a:blipFill>
                <a:blip r:embed="rId3"/>
                <a:stretch>
                  <a:fillRect l="-1389" r="-926" b="-48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9_1#022c381a9.blank?vop=1&amp;pid=261714e14&amp;color=0,0,0&amp;vpa=8&amp;bbb=1"/>
          <p:cNvSpPr/>
          <p:nvPr/>
        </p:nvSpPr>
        <p:spPr>
          <a:xfrm>
            <a:off x="4386739" y="4010025"/>
            <a:ext cx="814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747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30_1#022c381a9?vop=1&amp;pid=261714e14&amp;color=0,0,0&amp;bbb=1&amp;hb=1"/>
              <p:cNvSpPr/>
              <p:nvPr/>
            </p:nvSpPr>
            <p:spPr>
              <a:xfrm>
                <a:off x="832104" y="440639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易错：注意是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的奇偶性不同，容易误解成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的奇偶性不同）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去掉前3项后是周期数列，其周期为3，又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025−3)÷3=674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,故此数列前2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025项的和为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5+16+8+(4+2+1)×674=4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747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6_AS.30_1#022c381a9?vop=1&amp;pid=261714e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06392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638e07e0.fixed?pid=e45ef1ee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7638e07e0.fixed?pid=e45ef1ee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数列的概念及其函数特性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ab78b72e.fixed?pid=7638e07e0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数列的函数特性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_1#0a795bc62?vop=1&amp;pid=3f1d87c27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的通项公式可以为(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_1#0a795bc62?vop=1&amp;pid=3f1d87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0a795bc62.bracket?vop=1&amp;pid=3f1d87c27&amp;color=0,0,0&amp;vpa=1&amp;bbb=1"/>
          <p:cNvSpPr/>
          <p:nvPr/>
        </p:nvSpPr>
        <p:spPr>
          <a:xfrm>
            <a:off x="7198010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_2#0a795bc62.choices?vop=1&amp;pid=3f1d87c27&amp;color=0,0,0&amp;bbb=1"/>
              <p:cNvSpPr/>
              <p:nvPr/>
            </p:nvSpPr>
            <p:spPr>
              <a:xfrm>
                <a:off x="832104" y="187579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522347" algn="l"/>
                    <a:tab pos="5349494" algn="l"/>
                    <a:tab pos="8303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_2#0a795bc62.choices?vop=1&amp;pid=3f1d87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01333"/>
              </a:xfrm>
              <a:prstGeom prst="rect">
                <a:avLst/>
              </a:prstGeom>
              <a:blipFill>
                <a:blip r:embed="rId4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3_1#0a795bc62?vop=1&amp;pid=3f1d87c27&amp;color=0,0,0&amp;bbb=1"/>
          <p:cNvSpPr/>
          <p:nvPr/>
        </p:nvSpPr>
        <p:spPr>
          <a:xfrm>
            <a:off x="832104" y="238042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中的作差法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函数法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判断数列的单调性即可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4_1#0a795bc62?vop=1&amp;pid=3f1d87c27&amp;color=0,0,0&amp;bt=1&amp;bbb=1&amp;hb=1"/>
              <p:cNvSpPr/>
              <p:nvPr/>
            </p:nvSpPr>
            <p:spPr>
              <a:xfrm>
                <a:off x="832104" y="1508760"/>
                <a:ext cx="10533888" cy="38082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提示：作差法）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对应的函数为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的图象的对称轴方程为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根据二次函数的性质，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不单调，所以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不是递增数列，故C错误；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另解：因为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不是递增数列）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为递增数列，故D正确.故选ABD.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4_1#0a795bc62?vop=1&amp;pid=3f1d87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808286"/>
              </a:xfrm>
              <a:prstGeom prst="rect">
                <a:avLst/>
              </a:prstGeom>
              <a:blipFill>
                <a:blip r:embed="rId3"/>
                <a:stretch>
                  <a:fillRect l="-1389" r="-2836" b="-3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5_1#f2ed165c9?vop=1&amp;pid=3f1d87c27&amp;color=0,0,0&amp;bt=1&amp;bbb=1"/>
              <p:cNvSpPr/>
              <p:nvPr/>
            </p:nvSpPr>
            <p:spPr>
              <a:xfrm>
                <a:off x="832104" y="1508760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(3−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−9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&gt;10,</m:t>
                            </m:r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5_1#f2ed165c9?vop=1&amp;pid=3f1d87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685800"/>
              </a:xfrm>
              <a:prstGeom prst="rect">
                <a:avLst/>
              </a:prstGeom>
              <a:blipFill>
                <a:blip r:embed="rId3"/>
                <a:stretch>
                  <a:fillRect l="-1389" b="-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f2ed165c9.bracket?vop=1&amp;pid=3f1d87c27&amp;color=0,0,0&amp;vpa=2"/>
          <p:cNvSpPr/>
          <p:nvPr/>
        </p:nvSpPr>
        <p:spPr>
          <a:xfrm>
            <a:off x="10438289" y="178384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5_2#f2ed165c9.choices?vop=1&amp;pid=3f1d87c27&amp;color=0,0,0&amp;bbb=1"/>
              <p:cNvSpPr/>
              <p:nvPr/>
            </p:nvSpPr>
            <p:spPr>
              <a:xfrm>
                <a:off x="832104" y="218439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3322" algn="l"/>
                    <a:tab pos="5368544" algn="l"/>
                    <a:tab pos="8059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5_2#f2ed165c9.choices?vop=1&amp;pid=3f1d87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8439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7_1#f2ed165c9?vop=1&amp;pid=3f1d87c27&amp;color=0,0,0&amp;bbb=1&amp;hb=1"/>
              <p:cNvSpPr/>
              <p:nvPr/>
            </p:nvSpPr>
            <p:spPr>
              <a:xfrm>
                <a:off x="832104" y="2548889"/>
                <a:ext cx="10533888" cy="1319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10(3−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)−4&lt;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11−9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7_1#f2ed165c9?vop=1&amp;pid=3f1d87c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48889"/>
                <a:ext cx="10533888" cy="1319530"/>
              </a:xfrm>
              <a:prstGeom prst="rect">
                <a:avLst/>
              </a:prstGeom>
              <a:blipFill>
                <a:blip r:embed="rId5"/>
                <a:stretch>
                  <a:fillRect l="-1389" b="-10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8_1#f2ed165c9?vop=1&amp;pid=3f1d87c27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数列是自变量为离散的数的函数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在处理分段函数反解参数的问题时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注意函数是不连续的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就本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题而言是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而不是同时将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上一段的函数值小于下一段的函数值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8_1#f2ed165c9?vop=1&amp;pid=3f1d87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27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9_1#d61f3c7db?vop=1&amp;pid=3f1d87c27&amp;color=0,0,0&amp;bt=1&amp;bbb=1"/>
              <p:cNvSpPr/>
              <p:nvPr/>
            </p:nvSpPr>
            <p:spPr>
              <a:xfrm>
                <a:off x="832104" y="1508759"/>
                <a:ext cx="10533888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，它的前50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项中最小项是(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9_1#d61f3c7db?vop=1&amp;pid=3f1d87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536512"/>
              </a:xfrm>
              <a:prstGeom prst="rect">
                <a:avLst/>
              </a:prstGeom>
              <a:blipFill>
                <a:blip r:embed="rId3"/>
                <a:stretch>
                  <a:fillRect l="-1389" b="-14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0_1#d61f3c7db.bracket?vop=1&amp;pid=3f1d87c27&amp;color=0,0,0&amp;vpa=3"/>
          <p:cNvSpPr/>
          <p:nvPr/>
        </p:nvSpPr>
        <p:spPr>
          <a:xfrm>
            <a:off x="7975060" y="173945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_2#d61f3c7db.choices?vop=1&amp;pid=3f1d87c27&amp;color=0,0,0&amp;bbb=1"/>
              <p:cNvSpPr/>
              <p:nvPr/>
            </p:nvSpPr>
            <p:spPr>
              <a:xfrm>
                <a:off x="832104" y="2053146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46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9_2#d61f3c7db.choices?vop=1&amp;pid=3f1d87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53146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11_1#d61f3c7db?vop=1&amp;pid=3f1d87c27&amp;color=0,0,0&amp;bbb=1"/>
          <p:cNvSpPr/>
          <p:nvPr/>
        </p:nvSpPr>
        <p:spPr>
          <a:xfrm>
            <a:off x="832104" y="2417636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中解不等式组的方法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找到数列中的最小项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2_1#d61f3c7db?vop=1&amp;pid=3f1d87c27&amp;color=0,0,0&amp;bbb=1"/>
              <p:cNvSpPr/>
              <p:nvPr/>
            </p:nvSpPr>
            <p:spPr>
              <a:xfrm>
                <a:off x="832104" y="2782126"/>
                <a:ext cx="10533888" cy="3059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项最小，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025≤(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+1)≤2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的前50项中最小项是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C_6_AS.12_1#d61f3c7db?vop=1&amp;pid=3f1d87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2126"/>
                <a:ext cx="10533888" cy="3059430"/>
              </a:xfrm>
              <a:prstGeom prst="rect">
                <a:avLst/>
              </a:prstGeom>
              <a:blipFill>
                <a:blip r:embed="rId5"/>
                <a:stretch>
                  <a:fillRect l="-1389" b="-4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3_1#66ccd1031?vop=1&amp;pid=3f1d87c27&amp;color=0,0,0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3_1#66ccd1031?vop=1&amp;pid=3f1d87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13_1#66ccd1031?vop=1&amp;pid=3f1d87c27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4608" y="160870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14_1#66ccd1031.bracket?vop=1&amp;pid=3f1d87c27&amp;color=0,0,0&amp;vpa=4&amp;bbb=1"/>
          <p:cNvSpPr/>
          <p:nvPr/>
        </p:nvSpPr>
        <p:spPr>
          <a:xfrm>
            <a:off x="7831234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3_2#66ccd1031.choices?vop=1&amp;pid=3f1d87c27&amp;color=0,0,0&amp;bbb=1"/>
              <p:cNvSpPr/>
              <p:nvPr/>
            </p:nvSpPr>
            <p:spPr>
              <a:xfrm>
                <a:off x="832104" y="1873250"/>
                <a:ext cx="10533888" cy="22800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一定有最大项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为正整数时，数列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必有两项相等的最大项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3_2#66ccd1031.choices?vop=1&amp;pid=3f1d87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3250"/>
                <a:ext cx="10533888" cy="2280031"/>
              </a:xfrm>
              <a:prstGeom prst="rect">
                <a:avLst/>
              </a:prstGeom>
              <a:blipFill>
                <a:blip r:embed="rId5"/>
                <a:stretch>
                  <a:fillRect l="-1389" b="-3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EX.15_1#66ccd1031?vop=1&amp;pid=3f1d87c27&amp;color=0,0,0&amp;bbb=1"/>
          <p:cNvSpPr/>
          <p:nvPr/>
        </p:nvSpPr>
        <p:spPr>
          <a:xfrm>
            <a:off x="832104" y="41656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中的作商法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判断数列的单调性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并通过单调性来确定数列的最大项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6_1#66ccd1031?vop=1&amp;pid=3f1d87c27&amp;color=0,0,0&amp;bbb=1&amp;hb=1"/>
              <p:cNvSpPr/>
              <p:nvPr/>
            </p:nvSpPr>
            <p:spPr>
              <a:xfrm>
                <a:off x="832104" y="4530090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【解析】选项A，当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不是递减数列，故A错误.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C_6_AS.16_1#66ccd1031?vop=1&amp;pid=3f1d87c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30090"/>
                <a:ext cx="10533888" cy="1092200"/>
              </a:xfrm>
              <a:prstGeom prst="rect">
                <a:avLst/>
              </a:prstGeom>
              <a:blipFill>
                <a:blip r:embed="rId6"/>
                <a:stretch>
                  <a:fillRect l="-1389" b="-5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214</Words>
  <Application>Microsoft Office PowerPoint</Application>
  <PresentationFormat>宽屏</PresentationFormat>
  <Paragraphs>104</Paragraphs>
  <Slides>17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2025-10-22T03:13:26Z</dcterms:created>
  <dcterms:modified xsi:type="dcterms:W3CDTF">2025-10-22T08:05:26Z</dcterms:modified>
  <cp:category/>
  <cp:contentStatus/>
</cp:coreProperties>
</file>